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Open Sans ExtraBold"/>
      <p:bold r:id="rId30"/>
      <p:boldItalic r:id="rId31"/>
    </p:embeddedFont>
    <p:embeddedFont>
      <p:font typeface="Lexend"/>
      <p:regular r:id="rId32"/>
      <p:bold r:id="rId33"/>
    </p:embeddedFont>
    <p:embeddedFont>
      <p:font typeface="Gill Sans"/>
      <p:regular r:id="rId34"/>
      <p:bold r:id="rId35"/>
    </p:embeddedFont>
    <p:embeddedFont>
      <p:font typeface="Open Sans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slide" Target="slides/slide20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ExtraBold-boldItalic.fntdata"/><Relationship Id="rId30" Type="http://schemas.openxmlformats.org/officeDocument/2006/relationships/font" Target="fonts/OpenSansExtraBold-bold.fntdata"/><Relationship Id="rId11" Type="http://schemas.openxmlformats.org/officeDocument/2006/relationships/slide" Target="slides/slide6.xml"/><Relationship Id="rId33" Type="http://schemas.openxmlformats.org/officeDocument/2006/relationships/font" Target="fonts/Lexend-bold.fntdata"/><Relationship Id="rId10" Type="http://schemas.openxmlformats.org/officeDocument/2006/relationships/slide" Target="slides/slide5.xml"/><Relationship Id="rId32" Type="http://schemas.openxmlformats.org/officeDocument/2006/relationships/font" Target="fonts/Lexend-regular.fntdata"/><Relationship Id="rId13" Type="http://schemas.openxmlformats.org/officeDocument/2006/relationships/slide" Target="slides/slide8.xml"/><Relationship Id="rId35" Type="http://schemas.openxmlformats.org/officeDocument/2006/relationships/font" Target="fonts/GillSans-bold.fntdata"/><Relationship Id="rId12" Type="http://schemas.openxmlformats.org/officeDocument/2006/relationships/slide" Target="slides/slide7.xml"/><Relationship Id="rId34" Type="http://schemas.openxmlformats.org/officeDocument/2006/relationships/font" Target="fonts/Gill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55858fc4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55858fc4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55858fc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55858fc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55858fc4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55858fc4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55858fc4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55858fc4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55858fc4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55858fc4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3b01fd6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3b01fd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d0ae11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4d0ae11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55858fc4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55858fc4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55858fc40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55858fc4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47b28ff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47b28ff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f649cdf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f649cdf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9b2dfcf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9b2dfcf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55858fc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55858fc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55858fc4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55858fc4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55858fc4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55858fc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55858fc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55858fc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55858fc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55858fc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55858fc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55858fc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55858fc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55858fc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100000">
            <a:off x="6160769" y="-768662"/>
            <a:ext cx="5829303" cy="270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88620" y="327660"/>
            <a:ext cx="8367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Open Sans ExtraBold"/>
              <a:buNone/>
              <a:defRPr b="1" i="0" sz="2700" u="none" cap="none" strike="noStrike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8620" y="1127760"/>
            <a:ext cx="83670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67916" y="469725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D2D2D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5802632" y="469725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>
            <p:ph idx="2" type="pic"/>
          </p:nvPr>
        </p:nvSpPr>
        <p:spPr>
          <a:xfrm>
            <a:off x="285751" y="4629150"/>
            <a:ext cx="1733700" cy="3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docs.google.com/presentation/d/1yxYeWBzLlB4ASJlAkbS2sa_gG3NPQrjU/edit#slide=id.p1" TargetMode="External"/><Relationship Id="rId22" Type="http://schemas.openxmlformats.org/officeDocument/2006/relationships/hyperlink" Target="https://docs.google.com/presentation/d/1v8BNFvBSG0M8Ad3n-o-xWlkMW2GGxTqj2gHIlySy5NQ/edit?usp=sharing" TargetMode="External"/><Relationship Id="rId21" Type="http://schemas.openxmlformats.org/officeDocument/2006/relationships/image" Target="../media/image31.jpg"/><Relationship Id="rId24" Type="http://schemas.openxmlformats.org/officeDocument/2006/relationships/image" Target="../media/image15.jpg"/><Relationship Id="rId23" Type="http://schemas.openxmlformats.org/officeDocument/2006/relationships/hyperlink" Target="https://docs.google.com/presentation/d/1v8BNFvBSG0M8Ad3n-o-xWlkMW2GGxTqj2gHIlySy5NQ/edit?usp=shari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MWf_ph7shA8a4YUNvXvH_QC2u4Wh0vVNh2lbIZcPUxQ/edit?usp=sharing" TargetMode="External"/><Relationship Id="rId4" Type="http://schemas.openxmlformats.org/officeDocument/2006/relationships/image" Target="../media/image18.jpg"/><Relationship Id="rId9" Type="http://schemas.openxmlformats.org/officeDocument/2006/relationships/image" Target="../media/image10.jpg"/><Relationship Id="rId26" Type="http://schemas.openxmlformats.org/officeDocument/2006/relationships/hyperlink" Target="https://docs.google.com/presentation/d/1yxYeWBzLlB4ASJlAkbS2sa_gG3NPQrjU/edit?usp=sharing&amp;ouid=101943199940214428242&amp;rtpof=true&amp;sd=true" TargetMode="External"/><Relationship Id="rId25" Type="http://schemas.openxmlformats.org/officeDocument/2006/relationships/hyperlink" Target="https://docs.google.com/presentation/d/1yxYeWBzLlB4ASJlAkbS2sa_gG3NPQrjU/edit?usp=sharing&amp;ouid=101943199940214428242&amp;rtpof=true&amp;sd=true" TargetMode="External"/><Relationship Id="rId5" Type="http://schemas.openxmlformats.org/officeDocument/2006/relationships/hyperlink" Target="https://drive.google.com/file/d/1tirFvQIAqbJZmSw4onI860sRnwpYo4rm/view?usp=sharing" TargetMode="External"/><Relationship Id="rId6" Type="http://schemas.openxmlformats.org/officeDocument/2006/relationships/image" Target="../media/image17.jpg"/><Relationship Id="rId7" Type="http://schemas.openxmlformats.org/officeDocument/2006/relationships/image" Target="../media/image2.jpg"/><Relationship Id="rId8" Type="http://schemas.openxmlformats.org/officeDocument/2006/relationships/hyperlink" Target="https://docs.google.com/presentation/d/1ThJirHZpiG1lQOHmdwarxvB1iehPfkR3EjMPez4bz3Y/edit?usp=sharing" TargetMode="External"/><Relationship Id="rId11" Type="http://schemas.openxmlformats.org/officeDocument/2006/relationships/hyperlink" Target="https://docs.google.com/presentation/d/1N__a-2cyALJM6ZOQFJXCzkBzDoyRccCM/edit?usp=sharing&amp;ouid=112155693071455941240&amp;rtpof=true&amp;sd=true" TargetMode="External"/><Relationship Id="rId10" Type="http://schemas.openxmlformats.org/officeDocument/2006/relationships/image" Target="../media/image3.jpg"/><Relationship Id="rId13" Type="http://schemas.openxmlformats.org/officeDocument/2006/relationships/hyperlink" Target="https://drive.google.com/file/d/1tirFvQIAqbJZmSw4onI860sRnwpYo4rm/view" TargetMode="External"/><Relationship Id="rId12" Type="http://schemas.openxmlformats.org/officeDocument/2006/relationships/image" Target="../media/image5.png"/><Relationship Id="rId15" Type="http://schemas.openxmlformats.org/officeDocument/2006/relationships/image" Target="../media/image11.png"/><Relationship Id="rId14" Type="http://schemas.openxmlformats.org/officeDocument/2006/relationships/image" Target="../media/image19.png"/><Relationship Id="rId17" Type="http://schemas.openxmlformats.org/officeDocument/2006/relationships/image" Target="../media/image14.png"/><Relationship Id="rId16" Type="http://schemas.openxmlformats.org/officeDocument/2006/relationships/hyperlink" Target="https://drive.google.com/file/d/1tirFvQIAqbJZmSw4onI860sRnwpYo4rm/view" TargetMode="External"/><Relationship Id="rId19" Type="http://schemas.openxmlformats.org/officeDocument/2006/relationships/image" Target="../media/image22.png"/><Relationship Id="rId18" Type="http://schemas.openxmlformats.org/officeDocument/2006/relationships/hyperlink" Target="https://www.notion.so/4fc3eb665c6747f69160bfbd67205a46?v=6c98d0f81a9a42e598bb109b396a551d&amp;p=3d0bfff7cc5748ea88f407ada4bbe442&amp;pm=s" TargetMode="Externa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docs.google.com/presentation/d/1hTpdCFUo_nepPSWUg954k8LAiR3_nmw-/edit?usp=sharing&amp;ouid=102992402664567595938&amp;rtpof=true&amp;sd=true" TargetMode="External"/><Relationship Id="rId22" Type="http://schemas.openxmlformats.org/officeDocument/2006/relationships/image" Target="../media/image29.jpg"/><Relationship Id="rId21" Type="http://schemas.openxmlformats.org/officeDocument/2006/relationships/hyperlink" Target="https://docs.google.com/presentation/d/1sQeCFgMoZvSGaB0GiOd1-pv7IXAa9wgkAZ1O9MZdqpQ/edit?usp=sharing" TargetMode="External"/><Relationship Id="rId23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9" Type="http://schemas.openxmlformats.org/officeDocument/2006/relationships/hyperlink" Target="https://docs.google.com/presentation/d/1N__a-2cyALJM6ZOQFJXCzkBzDoyRccCM/edit?usp=sharing&amp;ouid=112155693071455941240&amp;rtpof=true&amp;sd=true" TargetMode="External"/><Relationship Id="rId5" Type="http://schemas.openxmlformats.org/officeDocument/2006/relationships/hyperlink" Target="https://docs.google.com/presentation/d/1Hjq8eaSmj8xg9U5Pa2C_I4cynFnFGai9IDGiH6C-F_4/edit#slide=id.p1" TargetMode="External"/><Relationship Id="rId6" Type="http://schemas.openxmlformats.org/officeDocument/2006/relationships/hyperlink" Target="https://docs.google.com/presentation/d/1N__a-2cyALJM6ZOQFJXCzkBzDoyRccCM/edit?usp=sharing&amp;ouid=112155693071455941240&amp;rtpof=true&amp;sd=true" TargetMode="External"/><Relationship Id="rId7" Type="http://schemas.openxmlformats.org/officeDocument/2006/relationships/image" Target="../media/image27.jpg"/><Relationship Id="rId8" Type="http://schemas.openxmlformats.org/officeDocument/2006/relationships/image" Target="../media/image21.jpg"/><Relationship Id="rId11" Type="http://schemas.openxmlformats.org/officeDocument/2006/relationships/hyperlink" Target="https://www.notion.so/Aadhar-Sanstha-3e771ae8f1994049a1dd03feb0d908ff" TargetMode="External"/><Relationship Id="rId10" Type="http://schemas.openxmlformats.org/officeDocument/2006/relationships/image" Target="../media/image24.png"/><Relationship Id="rId13" Type="http://schemas.openxmlformats.org/officeDocument/2006/relationships/hyperlink" Target="https://docs.google.com/presentation/d/1sQeCFgMoZvSGaB0GiOd1-pv7IXAa9wgkAZ1O9MZdqpQ/edit?usp=sharing" TargetMode="External"/><Relationship Id="rId12" Type="http://schemas.openxmlformats.org/officeDocument/2006/relationships/image" Target="../media/image47.jpg"/><Relationship Id="rId15" Type="http://schemas.openxmlformats.org/officeDocument/2006/relationships/image" Target="../media/image25.jpg"/><Relationship Id="rId14" Type="http://schemas.openxmlformats.org/officeDocument/2006/relationships/image" Target="../media/image26.jpg"/><Relationship Id="rId17" Type="http://schemas.openxmlformats.org/officeDocument/2006/relationships/hyperlink" Target="https://docs.google.com/presentation/d/1sQeCFgMoZvSGaB0GiOd1-pv7IXAa9wgkAZ1O9MZdqpQ/edit?usp=sharing" TargetMode="External"/><Relationship Id="rId16" Type="http://schemas.openxmlformats.org/officeDocument/2006/relationships/hyperlink" Target="https://docs.google.com/presentation/d/1sQeCFgMoZvSGaB0GiOd1-pv7IXAa9wgkAZ1O9MZdqpQ/edit?usp=sharing" TargetMode="External"/><Relationship Id="rId19" Type="http://schemas.openxmlformats.org/officeDocument/2006/relationships/hyperlink" Target="https://docs.google.com/presentation/d/1sQeCFgMoZvSGaB0GiOd1-pv7IXAa9wgkAZ1O9MZdqpQ/edit?usp=sharing" TargetMode="External"/><Relationship Id="rId18" Type="http://schemas.openxmlformats.org/officeDocument/2006/relationships/hyperlink" Target="https://docs.google.com/presentation/d/1hTpdCFUo_nepPSWUg954k8LAiR3_nmw-/edit?usp=sharing&amp;ouid=102992402664567595938&amp;rtpof=true&amp;sd=tru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8.jpg"/><Relationship Id="rId11" Type="http://schemas.openxmlformats.org/officeDocument/2006/relationships/image" Target="../media/image44.png"/><Relationship Id="rId10" Type="http://schemas.openxmlformats.org/officeDocument/2006/relationships/image" Target="../media/image37.png"/><Relationship Id="rId13" Type="http://schemas.openxmlformats.org/officeDocument/2006/relationships/image" Target="../media/image41.png"/><Relationship Id="rId12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imppl.org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f7-BPHlB_0dReQxgR3w1LN1Tw6vFDUWF-DwH90ZeL6Y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www.notion.so/42250d1adb4a42af850361b65597f105?v=ac43bded909446bdb3242f1eae54ce83&amp;pvs=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151450" y="403900"/>
            <a:ext cx="8520600" cy="30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SimPPL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Responsible Computing Fellowships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461600" y="3962700"/>
            <a:ext cx="4357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Dr. Swapneel Mehta</a:t>
            </a:r>
            <a:r>
              <a:rPr lang="en" sz="1800">
                <a:solidFill>
                  <a:schemeClr val="dk2"/>
                </a:solidFill>
              </a:rPr>
              <a:t>, Prof. Pranit Bari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Dwarkadas J. Sanghvi College of Engg.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“Frontloading” Mentorship 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8181" l="0" r="13081" t="0"/>
          <a:stretch/>
        </p:blipFill>
        <p:spPr>
          <a:xfrm>
            <a:off x="4189050" y="1152474"/>
            <a:ext cx="4728125" cy="35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37926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Mentors are not just people who have to issue guidance, they have to solve problems (at least early on).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Mentors will lay out very concrete tasks for students to complete (early on).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Mentors need to check in frequently, and make time for ad hoc discussions.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Mentors need to flag literature and identify a direction that is aligned with student interests!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Failure is a mentor’s responsibility while success is a student’s win.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Mentors should excel at Project Management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57775" cy="35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Because PM</a:t>
            </a:r>
            <a:r>
              <a:rPr lang="en" sz="2220"/>
              <a:t> → Accountability → Timely Completion of Projects</a:t>
            </a:r>
            <a:endParaRPr sz="222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32823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 should learn how to carve out independent subtasks.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out resources for students to follow-up and read about.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 due dates and completion dates to establish transparent accountability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 different models for projects: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tells you the story for your work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Research hypothesis comes from you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Find a partner who tells you what to do?</a:t>
            </a:r>
            <a:br>
              <a:rPr lang="en"/>
            </a:br>
            <a:endParaRPr/>
          </a:p>
        </p:txBody>
      </p:sp>
      <p:sp>
        <p:nvSpPr>
          <p:cNvPr id="158" name="Google Shape;15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25" y="1152475"/>
            <a:ext cx="5257452" cy="37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heck of a lot of work to lead by example…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49425" y="2379775"/>
            <a:ext cx="2867400" cy="11595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need to make time for your students to teach them to make time for others. </a:t>
            </a:r>
            <a:r>
              <a:rPr b="1" lang="en"/>
              <a:t>Building culture is hard, but is mission-critical!</a:t>
            </a:r>
            <a:endParaRPr b="1"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853" y="1017725"/>
            <a:ext cx="5755551" cy="3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 it is totally worth it when it works out!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32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2:30 pm</a:t>
            </a:r>
            <a:r>
              <a:rPr lang="en"/>
              <a:t> Had a call about building multimodal querying for video analysis.</a:t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4422300" y="1152475"/>
            <a:ext cx="43113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5</a:t>
            </a:r>
            <a:r>
              <a:rPr b="1" lang="en">
                <a:solidFill>
                  <a:srgbClr val="FF9900"/>
                </a:solidFill>
              </a:rPr>
              <a:t>:30 pm</a:t>
            </a:r>
            <a:r>
              <a:rPr lang="en"/>
              <a:t> Prototype hosted, tested, and deployed!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20904" l="0" r="0" t="0"/>
          <a:stretch/>
        </p:blipFill>
        <p:spPr>
          <a:xfrm>
            <a:off x="585600" y="1979150"/>
            <a:ext cx="2492925" cy="25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41342" l="0" r="0" t="0"/>
          <a:stretch/>
        </p:blipFill>
        <p:spPr>
          <a:xfrm>
            <a:off x="4202675" y="1848508"/>
            <a:ext cx="2379551" cy="3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9535" l="0" r="0" t="65004"/>
          <a:stretch/>
        </p:blipFill>
        <p:spPr>
          <a:xfrm>
            <a:off x="6646750" y="2828451"/>
            <a:ext cx="2379551" cy="13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(Some of our) Fellows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272400" y="2319025"/>
            <a:ext cx="12198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Mohammed Raza Syed</a:t>
            </a:r>
            <a:br>
              <a:rPr lang="en" sz="700"/>
            </a:br>
            <a:r>
              <a:rPr lang="en" sz="700"/>
              <a:t>4th</a:t>
            </a:r>
            <a:r>
              <a:rPr lang="en" sz="700"/>
              <a:t> Year, Comp. Engg.</a:t>
            </a:r>
            <a:br>
              <a:rPr lang="en" sz="700"/>
            </a:br>
            <a:r>
              <a:rPr lang="en" sz="700"/>
              <a:t>D.J. Sanghvi</a:t>
            </a:r>
            <a:endParaRPr sz="600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491700" y="2319025"/>
            <a:ext cx="11280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/>
              <a:t>Aaryamonvikram Singh</a:t>
            </a:r>
            <a:br>
              <a:rPr lang="en" sz="700"/>
            </a:br>
            <a:r>
              <a:rPr lang="en" sz="700"/>
              <a:t>B.E. AI and DS</a:t>
            </a:r>
            <a:br>
              <a:rPr lang="en" sz="700"/>
            </a:br>
            <a:r>
              <a:rPr lang="en" sz="700"/>
              <a:t>TSEC</a:t>
            </a:r>
            <a:endParaRPr sz="700"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b="0" l="1904" r="1914" t="0"/>
          <a:stretch/>
        </p:blipFill>
        <p:spPr>
          <a:xfrm>
            <a:off x="1629975" y="1078213"/>
            <a:ext cx="851451" cy="118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423450" y="42125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Naman Surana</a:t>
            </a:r>
            <a:br>
              <a:rPr lang="en" sz="700"/>
            </a:br>
            <a:r>
              <a:rPr lang="en" sz="700"/>
              <a:t>2nd Year, IT. Engg.</a:t>
            </a:r>
            <a:br>
              <a:rPr lang="en" sz="700"/>
            </a:br>
            <a:r>
              <a:rPr lang="en" sz="700"/>
              <a:t>D.J. Sanghvi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6">
            <a:alphaModFix/>
          </a:blip>
          <a:srcRect b="0" l="3874" r="3883" t="0"/>
          <a:stretch/>
        </p:blipFill>
        <p:spPr>
          <a:xfrm>
            <a:off x="456575" y="2984275"/>
            <a:ext cx="851450" cy="118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034" y="1078225"/>
            <a:ext cx="884529" cy="1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2786825" y="2319025"/>
            <a:ext cx="11280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8"/>
              </a:rPr>
              <a:t>Abhigyan Bafna</a:t>
            </a:r>
            <a:br>
              <a:rPr lang="en" sz="700"/>
            </a:br>
            <a:r>
              <a:rPr lang="en" sz="700"/>
              <a:t>3rd Year,. I.T</a:t>
            </a:r>
            <a:br>
              <a:rPr lang="en" sz="700"/>
            </a:br>
            <a:r>
              <a:rPr lang="en" sz="700"/>
              <a:t>TSEC</a:t>
            </a:r>
            <a:endParaRPr sz="700"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9">
            <a:alphaModFix/>
          </a:blip>
          <a:srcRect b="0" l="13930" r="13930" t="0"/>
          <a:stretch/>
        </p:blipFill>
        <p:spPr>
          <a:xfrm>
            <a:off x="2925100" y="1078213"/>
            <a:ext cx="851450" cy="118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220225" y="236527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Saket Sultania</a:t>
            </a:r>
            <a:br>
              <a:rPr lang="en"/>
            </a:br>
            <a:r>
              <a:rPr lang="en"/>
              <a:t>4th Year, CE</a:t>
            </a:r>
            <a:br>
              <a:rPr lang="en"/>
            </a:br>
            <a:r>
              <a:rPr lang="en"/>
              <a:t>MPSTME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10">
            <a:alphaModFix/>
          </a:blip>
          <a:srcRect b="0" l="13930" r="13930" t="0"/>
          <a:stretch/>
        </p:blipFill>
        <p:spPr>
          <a:xfrm>
            <a:off x="4253350" y="1078225"/>
            <a:ext cx="851450" cy="11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5581600" y="236527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Ritesh Konka</a:t>
            </a:r>
            <a:br>
              <a:rPr lang="en"/>
            </a:br>
            <a:r>
              <a:rPr lang="en"/>
              <a:t>3rd Year, AI&amp;ML</a:t>
            </a:r>
            <a:br>
              <a:rPr lang="en"/>
            </a:br>
            <a:r>
              <a:rPr lang="en"/>
              <a:t>D.J. Sanghvi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12">
            <a:alphaModFix/>
          </a:blip>
          <a:srcRect b="0" l="1904" r="1914" t="0"/>
          <a:stretch/>
        </p:blipFill>
        <p:spPr>
          <a:xfrm>
            <a:off x="5614725" y="1078225"/>
            <a:ext cx="851449" cy="11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6870950" y="2347875"/>
            <a:ext cx="11280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13"/>
              </a:rPr>
              <a:t>Dev Bhut</a:t>
            </a:r>
            <a:br>
              <a:rPr lang="en" sz="700"/>
            </a:br>
            <a:r>
              <a:rPr lang="en" sz="700"/>
              <a:t>3rd Year, Comp. Engg.</a:t>
            </a:r>
            <a:br>
              <a:rPr lang="en" sz="700"/>
            </a:br>
            <a:r>
              <a:rPr lang="en" sz="700"/>
              <a:t>D.J. Sanghvi</a:t>
            </a:r>
            <a:endParaRPr sz="700"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14">
            <a:alphaModFix/>
          </a:blip>
          <a:srcRect b="37326" l="16693" r="28928" t="20272"/>
          <a:stretch/>
        </p:blipFill>
        <p:spPr>
          <a:xfrm>
            <a:off x="7009225" y="1078225"/>
            <a:ext cx="851449" cy="118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02000" y="2984275"/>
            <a:ext cx="917700" cy="1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666000" y="4239025"/>
            <a:ext cx="98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u="sng">
                <a:solidFill>
                  <a:schemeClr val="hlink"/>
                </a:solidFill>
                <a:hlinkClick r:id="rId16"/>
              </a:rPr>
              <a:t>Margi Yadav</a:t>
            </a:r>
            <a:endParaRPr sz="65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</a:rPr>
              <a:t>3rd Year ICT Engg.</a:t>
            </a:r>
            <a:endParaRPr sz="65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2"/>
                </a:solidFill>
              </a:rPr>
              <a:t>PDEU</a:t>
            </a:r>
            <a:endParaRPr sz="650">
              <a:solidFill>
                <a:schemeClr val="dk2"/>
              </a:solidFill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17">
            <a:alphaModFix/>
          </a:blip>
          <a:srcRect b="22839" l="0" r="0" t="0"/>
          <a:stretch/>
        </p:blipFill>
        <p:spPr>
          <a:xfrm>
            <a:off x="2884100" y="2988638"/>
            <a:ext cx="9334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2891975" y="422867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18"/>
              </a:rPr>
              <a:t>Meetali Kapse</a:t>
            </a:r>
            <a:br>
              <a:rPr lang="en" sz="700"/>
            </a:br>
            <a:r>
              <a:rPr lang="en" sz="700"/>
              <a:t>3rd Year, I.T. TSEC</a:t>
            </a:r>
            <a:endParaRPr sz="700"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253350" y="2984275"/>
            <a:ext cx="886968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4200788" y="4218325"/>
            <a:ext cx="989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20"/>
              </a:rPr>
              <a:t>Pankti Sheta</a:t>
            </a:r>
            <a:br>
              <a:rPr lang="en" sz="700">
                <a:solidFill>
                  <a:schemeClr val="dk2"/>
                </a:solidFill>
              </a:rPr>
            </a:br>
            <a:r>
              <a:rPr lang="en" sz="700">
                <a:solidFill>
                  <a:schemeClr val="dk2"/>
                </a:solidFill>
              </a:rPr>
              <a:t>4th Year, CSE</a:t>
            </a:r>
            <a:br>
              <a:rPr lang="en" sz="700">
                <a:solidFill>
                  <a:schemeClr val="dk2"/>
                </a:solidFill>
              </a:rPr>
            </a:br>
            <a:r>
              <a:rPr lang="en" sz="700">
                <a:solidFill>
                  <a:schemeClr val="dk2"/>
                </a:solidFill>
              </a:rPr>
              <a:t>GCET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06847" y="2957913"/>
            <a:ext cx="933451" cy="124367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5614725" y="42183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22"/>
              </a:rPr>
              <a:t>Shristi Shetty</a:t>
            </a:r>
            <a:br>
              <a:rPr lang="en" sz="700" u="sng">
                <a:solidFill>
                  <a:schemeClr val="hlink"/>
                </a:solidFill>
                <a:hlinkClick r:id="rId23"/>
              </a:rPr>
            </a:br>
            <a:r>
              <a:rPr lang="en" sz="700"/>
              <a:t>3rd Year AI &amp; DS TSEC</a:t>
            </a:r>
            <a:endParaRPr sz="700"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24">
            <a:alphaModFix/>
          </a:blip>
          <a:srcRect b="0" l="12465" r="11430" t="8164"/>
          <a:stretch/>
        </p:blipFill>
        <p:spPr>
          <a:xfrm>
            <a:off x="6962650" y="2946200"/>
            <a:ext cx="933450" cy="12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6865375" y="4212525"/>
            <a:ext cx="11280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25"/>
              </a:rPr>
              <a:t>Siddh Shah</a:t>
            </a:r>
            <a:br>
              <a:rPr lang="en" sz="700" u="sng">
                <a:solidFill>
                  <a:schemeClr val="hlink"/>
                </a:solidFill>
                <a:hlinkClick r:id="rId26"/>
              </a:rPr>
            </a:br>
            <a:r>
              <a:rPr lang="en" sz="700"/>
              <a:t>B.E. IT</a:t>
            </a:r>
            <a:br>
              <a:rPr lang="en" sz="700"/>
            </a:br>
            <a:r>
              <a:rPr lang="en" sz="700"/>
              <a:t>TSEC, Mumbai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19923" r="0" t="0"/>
          <a:stretch/>
        </p:blipFill>
        <p:spPr>
          <a:xfrm>
            <a:off x="284175" y="892750"/>
            <a:ext cx="851451" cy="11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251050" y="221217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rPr lang="en" sz="700"/>
              <a:t>Dhvani Shah</a:t>
            </a:r>
            <a:br>
              <a:rPr lang="en" sz="700"/>
            </a:br>
            <a:r>
              <a:rPr lang="en" sz="700"/>
              <a:t>2nd Year, IT. Engg.</a:t>
            </a:r>
            <a:br>
              <a:rPr lang="en" sz="700"/>
            </a:br>
            <a:r>
              <a:rPr lang="en" sz="700"/>
              <a:t>D.J. Sanghvi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999" y="880200"/>
            <a:ext cx="917701" cy="120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1482000" y="2212175"/>
            <a:ext cx="137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Vedant Pradhan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3rd Year AI &amp; DS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DJ Sanghvi</a:t>
            </a:r>
            <a:endParaRPr sz="600"/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3964225" y="27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(Some of our) </a:t>
            </a:r>
            <a:r>
              <a:rPr lang="en"/>
              <a:t>Mentors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924925" y="2151125"/>
            <a:ext cx="12198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Chaitya Shah</a:t>
            </a:r>
            <a:br>
              <a:rPr lang="en" sz="700"/>
            </a:br>
            <a:r>
              <a:rPr lang="en" sz="700"/>
              <a:t>3rd Year, Comp Engg.</a:t>
            </a:r>
            <a:br>
              <a:rPr lang="en" sz="700"/>
            </a:br>
            <a:r>
              <a:rPr lang="en" sz="700"/>
              <a:t>DJSCE, Mumbai</a:t>
            </a:r>
            <a:endParaRPr sz="600"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4075975" y="41034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Veer Pariawala</a:t>
            </a:r>
            <a:br>
              <a:rPr lang="en"/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7">
            <a:alphaModFix/>
          </a:blip>
          <a:srcRect b="0" l="436" r="446" t="0"/>
          <a:stretch/>
        </p:blipFill>
        <p:spPr>
          <a:xfrm>
            <a:off x="4109100" y="2816375"/>
            <a:ext cx="851450" cy="118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8">
            <a:alphaModFix/>
          </a:blip>
          <a:srcRect b="0" l="12529" r="12529" t="0"/>
          <a:stretch/>
        </p:blipFill>
        <p:spPr>
          <a:xfrm>
            <a:off x="4092571" y="910325"/>
            <a:ext cx="884528" cy="1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249375" y="41034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Gautam Malpani</a:t>
            </a:r>
            <a:br>
              <a:rPr lang="en"/>
            </a:br>
            <a:r>
              <a:rPr lang="en"/>
              <a:t>4th Year, IT Engg.</a:t>
            </a:r>
            <a:br>
              <a:rPr lang="en"/>
            </a:br>
            <a:r>
              <a:rPr lang="en"/>
              <a:t>DJSCE, Mumbai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4075975" y="41034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Veer Pariawala</a:t>
            </a:r>
            <a:br>
              <a:rPr lang="en"/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7">
            <a:alphaModFix/>
          </a:blip>
          <a:srcRect b="0" l="436" r="446" t="0"/>
          <a:stretch/>
        </p:blipFill>
        <p:spPr>
          <a:xfrm>
            <a:off x="4109100" y="2816375"/>
            <a:ext cx="851450" cy="118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2500" y="2805924"/>
            <a:ext cx="884525" cy="11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6488975" y="41034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Prasad Ranjane</a:t>
            </a:r>
            <a:br>
              <a:rPr lang="en"/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12">
            <a:alphaModFix/>
          </a:blip>
          <a:srcRect b="3469" l="16106" r="16106" t="5942"/>
          <a:stretch/>
        </p:blipFill>
        <p:spPr>
          <a:xfrm>
            <a:off x="6488975" y="2793362"/>
            <a:ext cx="917699" cy="122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728575" y="4103425"/>
            <a:ext cx="917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3"/>
              </a:rPr>
              <a:t>Gargi Sathe</a:t>
            </a:r>
            <a:br>
              <a:rPr lang="en"/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14">
            <a:alphaModFix/>
          </a:blip>
          <a:srcRect b="25420" l="19504" r="24622" t="13588"/>
          <a:stretch/>
        </p:blipFill>
        <p:spPr>
          <a:xfrm>
            <a:off x="7728625" y="2810138"/>
            <a:ext cx="884525" cy="11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15">
            <a:alphaModFix/>
          </a:blip>
          <a:srcRect b="0" l="13930" r="13930" t="0"/>
          <a:stretch/>
        </p:blipFill>
        <p:spPr>
          <a:xfrm>
            <a:off x="5353725" y="910313"/>
            <a:ext cx="851448" cy="11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5282500" y="2151113"/>
            <a:ext cx="993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6"/>
              </a:rPr>
              <a:t>Mokshit Surana</a:t>
            </a:r>
            <a:br>
              <a:rPr lang="en" u="sng">
                <a:solidFill>
                  <a:schemeClr val="hlink"/>
                </a:solidFill>
                <a:hlinkClick r:id="rId17"/>
              </a:rPr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Mumbai.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6450875" y="2151113"/>
            <a:ext cx="993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8"/>
              </a:rPr>
              <a:t>Nahush Patil</a:t>
            </a:r>
            <a:br>
              <a:rPr lang="en" u="sng">
                <a:solidFill>
                  <a:schemeClr val="hlink"/>
                </a:solidFill>
                <a:hlinkClick r:id="rId19"/>
              </a:rPr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Mumbai.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7690475" y="2133538"/>
            <a:ext cx="993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0"/>
              </a:rPr>
              <a:t>Mrunmayi Parker</a:t>
            </a:r>
            <a:br>
              <a:rPr lang="en" u="sng">
                <a:solidFill>
                  <a:schemeClr val="hlink"/>
                </a:solidFill>
                <a:hlinkClick r:id="rId21"/>
              </a:rPr>
            </a:br>
            <a:r>
              <a:rPr lang="en"/>
              <a:t>4th Year, IT Engg.</a:t>
            </a:r>
            <a:br>
              <a:rPr lang="en"/>
            </a:br>
            <a:r>
              <a:rPr lang="en"/>
              <a:t>TSEC, Mumbai.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22">
            <a:alphaModFix/>
          </a:blip>
          <a:srcRect b="16597" l="0" r="0" t="0"/>
          <a:stretch/>
        </p:blipFill>
        <p:spPr>
          <a:xfrm>
            <a:off x="7745163" y="911101"/>
            <a:ext cx="851450" cy="116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23">
            <a:alphaModFix/>
          </a:blip>
          <a:srcRect b="38777" l="24287" r="38364" t="4571"/>
          <a:stretch/>
        </p:blipFill>
        <p:spPr>
          <a:xfrm>
            <a:off x="6549450" y="910325"/>
            <a:ext cx="851449" cy="11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(Some of our) Partners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 amt="52000"/>
          </a:blip>
          <a:srcRect b="13609" l="4861" r="0" t="8972"/>
          <a:stretch/>
        </p:blipFill>
        <p:spPr>
          <a:xfrm>
            <a:off x="859969" y="838181"/>
            <a:ext cx="7092807" cy="41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25" y="2408156"/>
            <a:ext cx="969656" cy="38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534" y="2685075"/>
            <a:ext cx="598950" cy="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810" y="2140254"/>
            <a:ext cx="1019232" cy="57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6119" y="2772562"/>
            <a:ext cx="1805142" cy="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4994" y="3142483"/>
            <a:ext cx="1188863" cy="36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4174" y="2389369"/>
            <a:ext cx="849601" cy="38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1725" y="1956090"/>
            <a:ext cx="1505456" cy="39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11">
            <a:alphaModFix/>
          </a:blip>
          <a:srcRect b="22648" l="0" r="0" t="0"/>
          <a:stretch/>
        </p:blipFill>
        <p:spPr>
          <a:xfrm>
            <a:off x="3560867" y="1962341"/>
            <a:ext cx="2000663" cy="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09956" y="2323705"/>
            <a:ext cx="1188871" cy="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53634" y="4454687"/>
            <a:ext cx="1505474" cy="45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42212" y="3142481"/>
            <a:ext cx="1079044" cy="24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11700" y="1152475"/>
            <a:ext cx="737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very hard to engage with students in a remote-first manner!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Tracking deliverables and ensuring accountability took us very long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Team balance was thrown off by personal commitments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Students wanted to do too much, too quickly. They overloaded themselves out of excitement for cool partnerships and ran out of steam quickly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tried to allow students to work part-time, pursue internships – bad idea!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Belies a lack of confidence in our program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Incentivizes slacking and deprioritizing team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big thank you to our mentor, Krishna Srinivasan!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33675"/>
            <a:ext cx="8839204" cy="173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450" y="1237513"/>
            <a:ext cx="11811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the Full Report Below</a:t>
            </a:r>
            <a:endParaRPr/>
          </a:p>
        </p:txBody>
      </p:sp>
      <p:pic>
        <p:nvPicPr>
          <p:cNvPr id="69" name="Google Shape;69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50" y="1120250"/>
            <a:ext cx="7265575" cy="319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5"/>
          <p:cNvSpPr txBox="1"/>
          <p:nvPr/>
        </p:nvSpPr>
        <p:spPr>
          <a:xfrm>
            <a:off x="623475" y="4421450"/>
            <a:ext cx="44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Read More about the </a:t>
            </a:r>
            <a:r>
              <a:rPr i="1"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SimPPL Fellowships Program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you rely on student projects long term?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many months do students stay with you?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Who pays for and who maintains the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have you deployed in the past?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4612475" y="1537300"/>
            <a:ext cx="4413600" cy="290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Responsible Computing</a:t>
            </a:r>
            <a:endParaRPr b="1"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Improve the Accessibility of Research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Tier I, Tier II, and Tier III colleges in India don’t have the necessary research infrastructure and faculty to support meaningful research outcomes.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Classroom </a:t>
            </a:r>
            <a:r>
              <a:rPr lang="en"/>
              <a:t>education</a:t>
            </a:r>
            <a:r>
              <a:rPr lang="en"/>
              <a:t> is insufficient to engage students; we were a product of the very same ecosystem so </a:t>
            </a:r>
            <a:r>
              <a:rPr b="1" i="1" lang="en"/>
              <a:t>we know</a:t>
            </a:r>
            <a:r>
              <a:rPr i="1" lang="en"/>
              <a:t>.</a:t>
            </a:r>
            <a:br>
              <a:rPr i="1" lang="en"/>
            </a:b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pursue a limited set of goals (Ivy League education, job at FAANG company) because they’ve never seen any of the possibilities beyond them!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282575" y="2376625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Mentorship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5309775" y="3050375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Infrastructure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309775" y="3724125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Partners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the Program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the accessibility of students to pursue tier-1 research publications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Translate research into practice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responsible computing tools from gleaned research insights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Deploy systems to support organizations solve </a:t>
            </a:r>
            <a:r>
              <a:rPr lang="en"/>
              <a:t>real-world problems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career outcomes for students in the long run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631350" y="1152475"/>
            <a:ext cx="4413600" cy="2907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Goals</a:t>
            </a:r>
            <a:endParaRPr b="1"/>
          </a:p>
        </p:txBody>
      </p:sp>
      <p:sp>
        <p:nvSpPr>
          <p:cNvPr id="88" name="Google Shape;88;p17"/>
          <p:cNvSpPr/>
          <p:nvPr/>
        </p:nvSpPr>
        <p:spPr>
          <a:xfrm>
            <a:off x="5301450" y="1991800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Papers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328650" y="2665550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Tools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328650" y="3339300"/>
            <a:ext cx="3046200" cy="518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Partnerships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Achieved: Publications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75" y="1292100"/>
            <a:ext cx="8711050" cy="29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Achieved: Partnerships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1017725"/>
            <a:ext cx="7671948" cy="34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did we do it?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311700" y="2834125"/>
            <a:ext cx="8520600" cy="5157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Invest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students and provide the best support possible regardless of outcomes.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5538400" y="1017725"/>
            <a:ext cx="792300" cy="3416400"/>
          </a:xfrm>
          <a:prstGeom prst="downArrowCallout">
            <a:avLst>
              <a:gd fmla="val 25000" name="adj1"/>
              <a:gd fmla="val 25000" name="adj2"/>
              <a:gd fmla="val 25000" name="adj3"/>
              <a:gd fmla="val 89474" name="adj4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Recruiting through multiple channels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 out messages through undergraduates in college WhatsApp groups.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our networks on LinkedIn, Twitter, Mailing Lists focused on India, AI/ML.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Word of mouth was the strongest signal for recruiting.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Talk to teachers, deans, principals, heads of dept.</a:t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6442075" y="765725"/>
            <a:ext cx="2244600" cy="631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of Mouth, WhatsApp, Mailing Lists</a:t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6394825" y="1623913"/>
            <a:ext cx="2244600" cy="631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 applicants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(closed form)</a:t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6394825" y="3105069"/>
            <a:ext cx="2244600" cy="339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 candidates selected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7385125" y="2831300"/>
            <a:ext cx="264000" cy="21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394825" y="2491699"/>
            <a:ext cx="2244600" cy="339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 interviewed </a:t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6394825" y="3718444"/>
            <a:ext cx="2244600" cy="339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r>
              <a:rPr lang="en"/>
              <a:t> completed projects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7385125" y="3444675"/>
            <a:ext cx="264000" cy="21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7385125" y="2255725"/>
            <a:ext cx="264000" cy="21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7385125" y="1387950"/>
            <a:ext cx="264000" cy="21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5538400" y="1098375"/>
            <a:ext cx="1254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Week </a:t>
            </a:r>
            <a:r>
              <a:rPr b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endParaRPr b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538400" y="1879938"/>
            <a:ext cx="1254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Week 4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538400" y="2492500"/>
            <a:ext cx="1254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Week 10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538400" y="3105475"/>
            <a:ext cx="1254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Week 12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538400" y="3718450"/>
            <a:ext cx="1254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Week </a:t>
            </a:r>
            <a:r>
              <a:rPr b="1"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30</a:t>
            </a:r>
            <a:endParaRPr b="1"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Projects and Scoping out Proposals Thoroughly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38" y="1017725"/>
            <a:ext cx="66224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7319075" y="2246350"/>
            <a:ext cx="1395900" cy="999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Sample Literature Review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